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sldIdLst>
    <p:sldId id="260" r:id="rId2"/>
    <p:sldId id="261" r:id="rId3"/>
    <p:sldId id="264" r:id="rId4"/>
    <p:sldId id="265" r:id="rId5"/>
    <p:sldId id="266" r:id="rId6"/>
    <p:sldId id="652" r:id="rId7"/>
    <p:sldId id="262" r:id="rId8"/>
    <p:sldId id="272" r:id="rId9"/>
    <p:sldId id="653" r:id="rId10"/>
    <p:sldId id="273" r:id="rId11"/>
    <p:sldId id="658" r:id="rId12"/>
    <p:sldId id="282" r:id="rId13"/>
    <p:sldId id="281" r:id="rId14"/>
    <p:sldId id="665" r:id="rId15"/>
    <p:sldId id="660" r:id="rId16"/>
    <p:sldId id="661" r:id="rId17"/>
    <p:sldId id="662" r:id="rId18"/>
    <p:sldId id="664" r:id="rId19"/>
    <p:sldId id="659" r:id="rId20"/>
    <p:sldId id="629" r:id="rId21"/>
    <p:sldId id="657" r:id="rId22"/>
    <p:sldId id="655" r:id="rId23"/>
    <p:sldId id="656" r:id="rId24"/>
    <p:sldId id="654" r:id="rId25"/>
    <p:sldId id="646" r:id="rId26"/>
    <p:sldId id="666" r:id="rId27"/>
    <p:sldId id="667" r:id="rId28"/>
    <p:sldId id="668" r:id="rId29"/>
    <p:sldId id="671" r:id="rId30"/>
    <p:sldId id="670" r:id="rId31"/>
    <p:sldId id="630" r:id="rId32"/>
    <p:sldId id="636" r:id="rId33"/>
    <p:sldId id="672" r:id="rId34"/>
    <p:sldId id="637" r:id="rId35"/>
    <p:sldId id="673" r:id="rId36"/>
    <p:sldId id="674" r:id="rId37"/>
    <p:sldId id="675" r:id="rId38"/>
    <p:sldId id="678" r:id="rId39"/>
    <p:sldId id="682" r:id="rId40"/>
    <p:sldId id="679" r:id="rId41"/>
    <p:sldId id="681" r:id="rId42"/>
    <p:sldId id="683" r:id="rId43"/>
    <p:sldId id="680" r:id="rId44"/>
    <p:sldId id="684" r:id="rId45"/>
    <p:sldId id="63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FDFF"/>
    <a:srgbClr val="0096FF"/>
    <a:srgbClr val="FF40FF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318"/>
    <p:restoredTop sz="94643"/>
  </p:normalViewPr>
  <p:slideViewPr>
    <p:cSldViewPr snapToGrid="0" snapToObjects="1">
      <p:cViewPr>
        <p:scale>
          <a:sx n="59" d="100"/>
          <a:sy n="59" d="100"/>
        </p:scale>
        <p:origin x="768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2310-7917-1947-9AD8-9016EF0C3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D2319-E1C3-D84E-9592-F49071F80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D84ED-AF81-CB4F-A327-172D3CF0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CA0BC-8F16-5744-875F-BC617B3C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67BF7-9FE6-2041-9D1C-1ACF8A98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9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2C30-3338-6A48-A847-A58D4A1E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B769D-4615-654F-9859-BB2FAE868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2D915-7BC5-784D-AE98-1DE86090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DB85-C35E-1D40-ADB3-F78DC494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9A88C-BA22-8A4A-A601-1B09DD0F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0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E30B8-9A32-174D-80D8-332D6118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79CB1-BA74-AC46-8F40-88449519D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9A43-48F8-974E-A0A2-FDB02CB3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607B-6159-174F-8E55-8EA1E8FA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AC33-C85D-D340-A7BD-CEB9D8F3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6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8B4F-6CBB-A847-9D6D-2CB7EDC5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2C6B-C8C0-7C4D-9943-E0B1878A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014D1-483A-5F45-A813-F212011B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D91D6-FE51-914C-B562-4A6F9352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EFCE6-9618-184C-91A4-A70634A1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5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D31-31C0-0440-8857-E53ACC41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BB231-CC72-BC46-8026-5CC6A12D1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DE99-56D6-BF48-B110-AD193925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97345-45C6-614A-B707-72B26C40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3EAD2-C234-884E-B475-774F9CEE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E6EF-A3C9-524E-B124-FCF4712F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E5965-973D-F941-A596-C7028968F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7F33B-017E-C74C-A754-B254429E3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307EC-0CA2-2847-ABD5-9AFE6308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406B-265B-7B42-972D-27AEB677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0F96F-F8EB-8E47-9763-26DA8954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3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CBFB-24AC-9F48-BA41-AB964DDA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3A387-4741-5142-82DB-513F43CF0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1B291-2AD0-0D41-95B6-1DB27F8F7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BDA2A-B4C5-CF45-B27A-F74AC5991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81BB6-1D31-004B-A902-8A7572A68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E7C15-D301-804E-81A5-FDB93415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ADB63-479E-6F46-B89E-AD7ED79E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C062D-8EA2-DC41-85A6-B39CEF26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FF74-8918-3947-AF35-C840AB8F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50527-70D4-4642-899C-665CB6AC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AEDBA-EB59-D54D-BCFF-6F231FAB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E7A36-3544-AE46-A47E-93AA9A39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8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11A2C-3003-8743-B01E-A542583E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6A9FB-ABC8-9849-9562-2A53DA9C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7920A-A48A-874E-A9AC-8B4C7F3D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3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D6BF-CD25-0B49-853A-F66FABBE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633B-8F95-814D-91C9-D8548787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54BF6-8747-804C-9CC7-27D4FD86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86D8-BE5B-364D-BD46-379C0D1A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2ECF1-55CA-594D-A9AB-5E5F33D6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78C75-4BF9-7F4A-94BA-2FD27FED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D35A-B044-8B4B-BA04-17E3775E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CD7C6-8A40-324D-A547-6C0FE655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DA778-77E2-B04C-BE7C-C3D5319DF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349D-0BC4-5746-A092-CCAC5F04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59D20-B888-7C44-816D-2D761EA1D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4C50C-98FF-B14D-B2C5-084D7306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01B11-8A57-924D-80BE-3B06DD2B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30CC8-9128-A344-9785-67B5454D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1812-3DB3-C440-8CE6-3B66FDF04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F7A9-6DB7-7445-881E-CA87C7F94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90B3E-73EE-6247-BCB3-A14FA4D2F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tiff"/><Relationship Id="rId4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5" y="1125537"/>
            <a:ext cx="9123255" cy="1325563"/>
          </a:xfrm>
        </p:spPr>
        <p:txBody>
          <a:bodyPr>
            <a:noAutofit/>
          </a:bodyPr>
          <a:lstStyle/>
          <a:p>
            <a:r>
              <a:rPr lang="en-US" sz="4800" b="1" dirty="0"/>
              <a:t>Ecology Meets Epidemiology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  <a:p>
            <a:pPr marL="0" indent="0">
              <a:buNone/>
            </a:pPr>
            <a:r>
              <a:rPr lang="en-US" dirty="0"/>
              <a:t>6 – 14 January, 2020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and the “M”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and the “M”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pPr lvl="1"/>
            <a:r>
              <a:rPr lang="en-US" sz="2600" dirty="0"/>
              <a:t>Modeling</a:t>
            </a:r>
          </a:p>
          <a:p>
            <a:pPr lvl="1"/>
            <a:r>
              <a:rPr lang="en-US" sz="2600" dirty="0"/>
              <a:t>Madagascar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840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10871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E2M2.org</a:t>
            </a:r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41D5339-7EBF-CB4B-90D8-4E7CBB88672C}"/>
              </a:ext>
            </a:extLst>
          </p:cNvPr>
          <p:cNvSpPr/>
          <p:nvPr/>
        </p:nvSpPr>
        <p:spPr>
          <a:xfrm rot="5400000" flipV="1">
            <a:off x="975551" y="4840062"/>
            <a:ext cx="2138794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90862C-D245-D446-82A3-946739C2F6C4}"/>
              </a:ext>
            </a:extLst>
          </p:cNvPr>
          <p:cNvSpPr/>
          <p:nvPr/>
        </p:nvSpPr>
        <p:spPr>
          <a:xfrm rot="5400000">
            <a:off x="1604765" y="2411186"/>
            <a:ext cx="823544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400000">
            <a:off x="1735025" y="1785445"/>
            <a:ext cx="552168" cy="45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04046" y="2363829"/>
            <a:ext cx="4158061" cy="2212536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Tuesday: “Understanding Your System”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1"/>
                </a:solidFill>
              </a:rPr>
              <a:t>● Reviewing Concepts in Mathematics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Student Introductions &amp; Presentations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Study Design and Data Collection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Designing Studies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D604E4-E954-CA4C-81C5-CEFFCD57D59E}"/>
              </a:ext>
            </a:extLst>
          </p:cNvPr>
          <p:cNvSpPr/>
          <p:nvPr/>
        </p:nvSpPr>
        <p:spPr>
          <a:xfrm rot="10800000">
            <a:off x="2626472" y="5917837"/>
            <a:ext cx="1894474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BE09EE-067F-1444-9CF1-34A842F12627}"/>
              </a:ext>
            </a:extLst>
          </p:cNvPr>
          <p:cNvSpPr/>
          <p:nvPr/>
        </p:nvSpPr>
        <p:spPr>
          <a:xfrm rot="5400000">
            <a:off x="5472908" y="3156731"/>
            <a:ext cx="2447242" cy="4590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C7DD084-F0C5-5544-A587-694D98B80C2C}"/>
              </a:ext>
            </a:extLst>
          </p:cNvPr>
          <p:cNvSpPr/>
          <p:nvPr/>
        </p:nvSpPr>
        <p:spPr>
          <a:xfrm>
            <a:off x="4773114" y="3281406"/>
            <a:ext cx="3882415" cy="274160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Friday: “Refining Your Work” 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Model Fitting –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Model Selection and Comparison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1"/>
                </a:solidFill>
              </a:rPr>
              <a:t>● Discussion of a scientific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1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Final research plans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2D5634-44F5-3E43-8F00-1263719A29FF}"/>
              </a:ext>
            </a:extLst>
          </p:cNvPr>
          <p:cNvSpPr/>
          <p:nvPr/>
        </p:nvSpPr>
        <p:spPr>
          <a:xfrm rot="5400000" flipV="1">
            <a:off x="9847298" y="3817677"/>
            <a:ext cx="1121899" cy="493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A724F5D-9A62-1A46-BD04-F05187F5354F}"/>
              </a:ext>
            </a:extLst>
          </p:cNvPr>
          <p:cNvSpPr/>
          <p:nvPr/>
        </p:nvSpPr>
        <p:spPr>
          <a:xfrm>
            <a:off x="8657026" y="1468664"/>
            <a:ext cx="3453084" cy="1960336"/>
          </a:xfrm>
          <a:custGeom>
            <a:avLst/>
            <a:gdLst>
              <a:gd name="connsiteX0" fmla="*/ 0 w 2615623"/>
              <a:gd name="connsiteY0" fmla="*/ 193785 h 1937852"/>
              <a:gd name="connsiteX1" fmla="*/ 193785 w 2615623"/>
              <a:gd name="connsiteY1" fmla="*/ 0 h 1937852"/>
              <a:gd name="connsiteX2" fmla="*/ 2421838 w 2615623"/>
              <a:gd name="connsiteY2" fmla="*/ 0 h 1937852"/>
              <a:gd name="connsiteX3" fmla="*/ 2615623 w 2615623"/>
              <a:gd name="connsiteY3" fmla="*/ 193785 h 1937852"/>
              <a:gd name="connsiteX4" fmla="*/ 2615623 w 2615623"/>
              <a:gd name="connsiteY4" fmla="*/ 1744067 h 1937852"/>
              <a:gd name="connsiteX5" fmla="*/ 2421838 w 2615623"/>
              <a:gd name="connsiteY5" fmla="*/ 1937852 h 1937852"/>
              <a:gd name="connsiteX6" fmla="*/ 193785 w 2615623"/>
              <a:gd name="connsiteY6" fmla="*/ 1937852 h 1937852"/>
              <a:gd name="connsiteX7" fmla="*/ 0 w 2615623"/>
              <a:gd name="connsiteY7" fmla="*/ 1744067 h 1937852"/>
              <a:gd name="connsiteX8" fmla="*/ 0 w 2615623"/>
              <a:gd name="connsiteY8" fmla="*/ 193785 h 193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5623" h="1937852">
                <a:moveTo>
                  <a:pt x="0" y="193785"/>
                </a:moveTo>
                <a:cubicBezTo>
                  <a:pt x="0" y="86760"/>
                  <a:pt x="86760" y="0"/>
                  <a:pt x="193785" y="0"/>
                </a:cubicBezTo>
                <a:lnTo>
                  <a:pt x="2421838" y="0"/>
                </a:lnTo>
                <a:cubicBezTo>
                  <a:pt x="2528863" y="0"/>
                  <a:pt x="2615623" y="86760"/>
                  <a:pt x="2615623" y="193785"/>
                </a:cubicBezTo>
                <a:lnTo>
                  <a:pt x="2615623" y="1744067"/>
                </a:lnTo>
                <a:cubicBezTo>
                  <a:pt x="2615623" y="1851092"/>
                  <a:pt x="2528863" y="1937852"/>
                  <a:pt x="2421838" y="1937852"/>
                </a:cubicBezTo>
                <a:lnTo>
                  <a:pt x="193785" y="1937852"/>
                </a:lnTo>
                <a:cubicBezTo>
                  <a:pt x="86760" y="1937852"/>
                  <a:pt x="0" y="1851092"/>
                  <a:pt x="0" y="1744067"/>
                </a:cubicBezTo>
                <a:lnTo>
                  <a:pt x="0" y="193785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18" tIns="117718" rIns="117718" bIns="117718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Saturday: “Putting it All in Perspective”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Modeling in Practice: The Lifecycle of a Modeling Project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Mentor Research Presentations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Looking Back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A886988-76B8-2648-AC5E-E606AB0965AC}"/>
              </a:ext>
            </a:extLst>
          </p:cNvPr>
          <p:cNvSpPr/>
          <p:nvPr/>
        </p:nvSpPr>
        <p:spPr>
          <a:xfrm>
            <a:off x="8786121" y="4369925"/>
            <a:ext cx="3323989" cy="672206"/>
          </a:xfrm>
          <a:custGeom>
            <a:avLst/>
            <a:gdLst>
              <a:gd name="connsiteX0" fmla="*/ 0 w 2168164"/>
              <a:gd name="connsiteY0" fmla="*/ 81885 h 818852"/>
              <a:gd name="connsiteX1" fmla="*/ 81885 w 2168164"/>
              <a:gd name="connsiteY1" fmla="*/ 0 h 818852"/>
              <a:gd name="connsiteX2" fmla="*/ 2086279 w 2168164"/>
              <a:gd name="connsiteY2" fmla="*/ 0 h 818852"/>
              <a:gd name="connsiteX3" fmla="*/ 2168164 w 2168164"/>
              <a:gd name="connsiteY3" fmla="*/ 81885 h 818852"/>
              <a:gd name="connsiteX4" fmla="*/ 2168164 w 2168164"/>
              <a:gd name="connsiteY4" fmla="*/ 736967 h 818852"/>
              <a:gd name="connsiteX5" fmla="*/ 2086279 w 2168164"/>
              <a:gd name="connsiteY5" fmla="*/ 818852 h 818852"/>
              <a:gd name="connsiteX6" fmla="*/ 81885 w 2168164"/>
              <a:gd name="connsiteY6" fmla="*/ 818852 h 818852"/>
              <a:gd name="connsiteX7" fmla="*/ 0 w 2168164"/>
              <a:gd name="connsiteY7" fmla="*/ 736967 h 818852"/>
              <a:gd name="connsiteX8" fmla="*/ 0 w 2168164"/>
              <a:gd name="connsiteY8" fmla="*/ 81885 h 81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164" h="818852">
                <a:moveTo>
                  <a:pt x="0" y="81885"/>
                </a:moveTo>
                <a:cubicBezTo>
                  <a:pt x="0" y="36661"/>
                  <a:pt x="36661" y="0"/>
                  <a:pt x="81885" y="0"/>
                </a:cubicBezTo>
                <a:lnTo>
                  <a:pt x="2086279" y="0"/>
                </a:lnTo>
                <a:cubicBezTo>
                  <a:pt x="2131503" y="0"/>
                  <a:pt x="2168164" y="36661"/>
                  <a:pt x="2168164" y="81885"/>
                </a:cubicBezTo>
                <a:lnTo>
                  <a:pt x="2168164" y="736967"/>
                </a:lnTo>
                <a:cubicBezTo>
                  <a:pt x="2168164" y="782191"/>
                  <a:pt x="2131503" y="818852"/>
                  <a:pt x="2086279" y="818852"/>
                </a:cubicBezTo>
                <a:lnTo>
                  <a:pt x="81885" y="818852"/>
                </a:lnTo>
                <a:cubicBezTo>
                  <a:pt x="36661" y="818852"/>
                  <a:pt x="0" y="782191"/>
                  <a:pt x="0" y="736967"/>
                </a:cubicBezTo>
                <a:lnTo>
                  <a:pt x="0" y="81885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43" tIns="84943" rIns="84943" bIns="84943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Tuesday: “Sharing Your Work”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Final student presentations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7"/>
            <a:ext cx="2717073" cy="88543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7030A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C00000"/>
                </a:solidFill>
              </a:rPr>
              <a:t>● Lectures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● Activities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81890" y="24182"/>
            <a:ext cx="4112342" cy="184675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Saturday/Sunday: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For-loops, Functions, and If-Else Statements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Data Cleaning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Intro to Spatial Visualization &amp; Plotting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1115188" y="1961322"/>
            <a:ext cx="1828080" cy="32021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Monday: Travel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4AF463-74BD-1645-9C43-C8B4F968F121}"/>
              </a:ext>
            </a:extLst>
          </p:cNvPr>
          <p:cNvSpPr/>
          <p:nvPr/>
        </p:nvSpPr>
        <p:spPr>
          <a:xfrm rot="10800000" flipV="1">
            <a:off x="4499025" y="382781"/>
            <a:ext cx="653037" cy="5364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CBE707-61E4-7446-9B97-35876F0EE2D6}"/>
              </a:ext>
            </a:extLst>
          </p:cNvPr>
          <p:cNvSpPr/>
          <p:nvPr/>
        </p:nvSpPr>
        <p:spPr>
          <a:xfrm rot="16200000" flipV="1">
            <a:off x="1769250" y="3156825"/>
            <a:ext cx="5505269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64248" y="4615730"/>
            <a:ext cx="4197859" cy="2212536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Wednesday: “Building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Linear Regression and Simple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Statistical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1"/>
                </a:solidFill>
              </a:rPr>
              <a:t>● Dynamical Fever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Intro to Compartmental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D82F51C-E8BE-104A-8342-F1F68FB39116}"/>
              </a:ext>
            </a:extLst>
          </p:cNvPr>
          <p:cNvSpPr/>
          <p:nvPr/>
        </p:nvSpPr>
        <p:spPr>
          <a:xfrm>
            <a:off x="4800694" y="83923"/>
            <a:ext cx="3743556" cy="2627193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Thursday: “More Complicated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Intro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Mixed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Introduction to Occupancy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Occupancy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Compartmental Modeling Extensions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Intro to Network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2DEA57CF-488F-8546-9229-273FC3D99981}"/>
              </a:ext>
            </a:extLst>
          </p:cNvPr>
          <p:cNvSpPr/>
          <p:nvPr/>
        </p:nvSpPr>
        <p:spPr>
          <a:xfrm>
            <a:off x="9527920" y="3633417"/>
            <a:ext cx="1828080" cy="32021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Sunday: Travel</a:t>
            </a:r>
            <a:endParaRPr 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and the “M”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pPr lvl="1"/>
            <a:r>
              <a:rPr lang="en-US" sz="2600" dirty="0"/>
              <a:t>Modeling</a:t>
            </a:r>
          </a:p>
          <a:p>
            <a:pPr lvl="1"/>
            <a:r>
              <a:rPr lang="en-US" sz="2600" dirty="0"/>
              <a:t>Madagascar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433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and the “M” in E²M²</a:t>
            </a:r>
          </a:p>
          <a:p>
            <a:pPr lvl="1"/>
            <a:r>
              <a:rPr lang="en-US" sz="2600" dirty="0"/>
              <a:t>Ec</a:t>
            </a:r>
            <a:r>
              <a:rPr lang="en-US" sz="2600" b="1" dirty="0">
                <a:solidFill>
                  <a:srgbClr val="C00000"/>
                </a:solidFill>
              </a:rPr>
              <a:t>ology</a:t>
            </a:r>
          </a:p>
          <a:p>
            <a:pPr lvl="1"/>
            <a:r>
              <a:rPr lang="en-US" sz="2600" dirty="0"/>
              <a:t>Epidemi</a:t>
            </a:r>
            <a:r>
              <a:rPr lang="en-US" sz="2600" b="1" dirty="0">
                <a:solidFill>
                  <a:srgbClr val="C00000"/>
                </a:solidFill>
              </a:rPr>
              <a:t>ology</a:t>
            </a:r>
          </a:p>
          <a:p>
            <a:pPr lvl="1"/>
            <a:r>
              <a:rPr lang="en-US" sz="2600" dirty="0"/>
              <a:t>Modeling</a:t>
            </a:r>
          </a:p>
          <a:p>
            <a:pPr lvl="1"/>
            <a:r>
              <a:rPr lang="en-US" sz="2600" dirty="0"/>
              <a:t>Madagascar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4023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64D2-9AF1-1B4C-8393-D9DBD8A2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–ology?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1E6E9-9412-A740-9259-46AF69EBB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1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64D2-9AF1-1B4C-8393-D9DBD8A2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–ology?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1E6E9-9412-A740-9259-46AF69EBB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study of”</a:t>
            </a:r>
          </a:p>
          <a:p>
            <a:r>
              <a:rPr lang="en-US" dirty="0"/>
              <a:t>“the science of”</a:t>
            </a:r>
          </a:p>
        </p:txBody>
      </p:sp>
    </p:spTree>
    <p:extLst>
      <p:ext uri="{BB962C8B-B14F-4D97-AF65-F5344CB8AC3E}">
        <p14:creationId xmlns:p14="http://schemas.microsoft.com/office/powerpoint/2010/main" val="3760280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64D2-9AF1-1B4C-8393-D9DBD8A2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–ology?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1E6E9-9412-A740-9259-46AF69EBB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study of”</a:t>
            </a:r>
          </a:p>
          <a:p>
            <a:r>
              <a:rPr lang="en-US" dirty="0"/>
              <a:t>“the science of”</a:t>
            </a:r>
          </a:p>
          <a:p>
            <a:r>
              <a:rPr lang="en-US" dirty="0"/>
              <a:t>goal: to </a:t>
            </a:r>
            <a:r>
              <a:rPr lang="en-US" i="1" dirty="0"/>
              <a:t>explain</a:t>
            </a:r>
          </a:p>
        </p:txBody>
      </p:sp>
    </p:spTree>
    <p:extLst>
      <p:ext uri="{BB962C8B-B14F-4D97-AF65-F5344CB8AC3E}">
        <p14:creationId xmlns:p14="http://schemas.microsoft.com/office/powerpoint/2010/main" val="1546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and the “M” in E²M²</a:t>
            </a:r>
          </a:p>
          <a:p>
            <a:pPr lvl="1"/>
            <a:r>
              <a:rPr lang="en-US" sz="2600" b="1" dirty="0">
                <a:solidFill>
                  <a:srgbClr val="C00000"/>
                </a:solidFill>
              </a:rPr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pPr lvl="1"/>
            <a:r>
              <a:rPr lang="en-US" sz="2600" dirty="0"/>
              <a:t>Modeling</a:t>
            </a:r>
          </a:p>
          <a:p>
            <a:pPr lvl="1"/>
            <a:r>
              <a:rPr lang="en-US" sz="2600" dirty="0"/>
              <a:t>Madagascar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409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/>
              <a:t>Thanks to our sponsors!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AE6-8670-9D4D-96A4-815B13EF3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53" y="2048473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D98EB-85A8-F043-95C8-D5107BAE4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6041740" y="1998095"/>
            <a:ext cx="2270634" cy="1652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9C21-A42B-B843-93EA-7C7116C00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553" y="3778764"/>
            <a:ext cx="5218894" cy="1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Ecology?</a:t>
            </a:r>
          </a:p>
        </p:txBody>
      </p:sp>
    </p:spTree>
    <p:extLst>
      <p:ext uri="{BB962C8B-B14F-4D97-AF65-F5344CB8AC3E}">
        <p14:creationId xmlns:p14="http://schemas.microsoft.com/office/powerpoint/2010/main" val="290175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study of the </a:t>
            </a:r>
            <a:r>
              <a:rPr lang="en-US" dirty="0">
                <a:solidFill>
                  <a:srgbClr val="C00000"/>
                </a:solidFill>
              </a:rPr>
              <a:t>interactions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of </a:t>
            </a:r>
            <a:r>
              <a:rPr lang="en-US" dirty="0">
                <a:solidFill>
                  <a:srgbClr val="C00000"/>
                </a:solidFill>
              </a:rPr>
              <a:t>organisms</a:t>
            </a:r>
            <a:r>
              <a:rPr lang="en-US" dirty="0"/>
              <a:t> and their </a:t>
            </a:r>
            <a:r>
              <a:rPr lang="en-US" dirty="0">
                <a:solidFill>
                  <a:srgbClr val="C00000"/>
                </a:solidFill>
              </a:rPr>
              <a:t>environment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23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study of the </a:t>
            </a:r>
            <a:r>
              <a:rPr lang="en-US" dirty="0">
                <a:solidFill>
                  <a:srgbClr val="C00000"/>
                </a:solidFill>
              </a:rPr>
              <a:t>interactions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of </a:t>
            </a:r>
            <a:r>
              <a:rPr lang="en-US" dirty="0">
                <a:solidFill>
                  <a:srgbClr val="C00000"/>
                </a:solidFill>
              </a:rPr>
              <a:t>organisms</a:t>
            </a:r>
            <a:r>
              <a:rPr lang="en-US" dirty="0"/>
              <a:t> and their </a:t>
            </a:r>
            <a:r>
              <a:rPr lang="en-US" dirty="0">
                <a:solidFill>
                  <a:srgbClr val="C00000"/>
                </a:solidFill>
              </a:rPr>
              <a:t>environment</a:t>
            </a:r>
          </a:p>
          <a:p>
            <a:pPr lvl="1">
              <a:buFontTx/>
              <a:buChar char="-"/>
            </a:pPr>
            <a:r>
              <a:rPr lang="en-US" dirty="0"/>
              <a:t>Herodotus (c. 425 BC): Nile crocodiles open mouths for sandpipers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4483A-FCD6-9049-8AC7-C9944720D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68" y="2576060"/>
            <a:ext cx="3308879" cy="40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96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study of the </a:t>
            </a:r>
            <a:r>
              <a:rPr lang="en-US" dirty="0">
                <a:solidFill>
                  <a:srgbClr val="C00000"/>
                </a:solidFill>
              </a:rPr>
              <a:t>interactions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of </a:t>
            </a:r>
            <a:r>
              <a:rPr lang="en-US" dirty="0">
                <a:solidFill>
                  <a:srgbClr val="C00000"/>
                </a:solidFill>
              </a:rPr>
              <a:t>organisms</a:t>
            </a:r>
            <a:r>
              <a:rPr lang="en-US" dirty="0"/>
              <a:t> and their </a:t>
            </a:r>
            <a:r>
              <a:rPr lang="en-US" dirty="0">
                <a:solidFill>
                  <a:srgbClr val="C00000"/>
                </a:solidFill>
              </a:rPr>
              <a:t>environment</a:t>
            </a:r>
          </a:p>
          <a:p>
            <a:pPr lvl="1">
              <a:buFontTx/>
              <a:buChar char="-"/>
            </a:pPr>
            <a:r>
              <a:rPr lang="en-US" dirty="0"/>
              <a:t>Herodotus (c. 425 BC): Nile crocodiles open mouths for sandpipers</a:t>
            </a:r>
          </a:p>
          <a:p>
            <a:pPr lvl="1">
              <a:buFontTx/>
              <a:buChar char="-"/>
            </a:pPr>
            <a:r>
              <a:rPr lang="en-US" dirty="0"/>
              <a:t>Term coined in  1866 by German scientist Ernst Haeckel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7F29D-582C-0F48-AE12-52D9B9C1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083" y="2851385"/>
            <a:ext cx="2515638" cy="36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0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study of the </a:t>
            </a:r>
            <a:r>
              <a:rPr lang="en-US" dirty="0">
                <a:solidFill>
                  <a:srgbClr val="C00000"/>
                </a:solidFill>
              </a:rPr>
              <a:t>interactions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of </a:t>
            </a:r>
            <a:r>
              <a:rPr lang="en-US" dirty="0">
                <a:solidFill>
                  <a:srgbClr val="C00000"/>
                </a:solidFill>
              </a:rPr>
              <a:t>organisms</a:t>
            </a:r>
            <a:r>
              <a:rPr lang="en-US" dirty="0"/>
              <a:t> and their </a:t>
            </a:r>
            <a:r>
              <a:rPr lang="en-US" dirty="0">
                <a:solidFill>
                  <a:srgbClr val="C00000"/>
                </a:solidFill>
              </a:rPr>
              <a:t>environment</a:t>
            </a:r>
          </a:p>
          <a:p>
            <a:pPr lvl="1">
              <a:buFontTx/>
              <a:buChar char="-"/>
            </a:pPr>
            <a:r>
              <a:rPr lang="en-US" dirty="0"/>
              <a:t>Herodotus (c. 425 BC): Nile crocodiles open mouths for sandpipers</a:t>
            </a:r>
          </a:p>
          <a:p>
            <a:pPr lvl="1">
              <a:buFontTx/>
              <a:buChar char="-"/>
            </a:pPr>
            <a:r>
              <a:rPr lang="en-US" dirty="0"/>
              <a:t>Term coined in  1866 by German scientist Ernst Haeckel</a:t>
            </a:r>
          </a:p>
          <a:p>
            <a:r>
              <a:rPr lang="en-US" dirty="0"/>
              <a:t>Emphasis on explaining </a:t>
            </a:r>
            <a:r>
              <a:rPr lang="en-US" dirty="0">
                <a:solidFill>
                  <a:srgbClr val="C00000"/>
                </a:solidFill>
              </a:rPr>
              <a:t>dynamical processes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in nature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2EF46-42C3-F24B-92FA-65298748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18" y="3429000"/>
            <a:ext cx="3390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9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Plant Biology</a:t>
            </a:r>
          </a:p>
          <a:p>
            <a:pPr lvl="1">
              <a:buFontTx/>
              <a:buChar char="-"/>
            </a:pPr>
            <a:r>
              <a:rPr lang="en-US" dirty="0"/>
              <a:t>Clements (1905): ‘superorganism’</a:t>
            </a:r>
          </a:p>
          <a:p>
            <a:pPr lvl="1">
              <a:buFontTx/>
              <a:buChar char="-"/>
            </a:pPr>
            <a:r>
              <a:rPr lang="en-US" dirty="0"/>
              <a:t>Gleason (1918): individualistic ecology </a:t>
            </a:r>
          </a:p>
          <a:p>
            <a:pPr>
              <a:buFontTx/>
              <a:buChar char="-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D10E5-A497-B944-9DB8-E8534F86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365125"/>
            <a:ext cx="4986855" cy="267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57298-0231-3B4D-AADD-FD09565FA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34" t="13637" b="40471"/>
          <a:stretch/>
        </p:blipFill>
        <p:spPr>
          <a:xfrm>
            <a:off x="6862022" y="3062194"/>
            <a:ext cx="5329978" cy="37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Plant Biology</a:t>
            </a:r>
          </a:p>
          <a:p>
            <a:pPr lvl="1">
              <a:buFontTx/>
              <a:buChar char="-"/>
            </a:pPr>
            <a:r>
              <a:rPr lang="en-US" dirty="0"/>
              <a:t>Clements (1905): ‘superorganism’</a:t>
            </a:r>
          </a:p>
          <a:p>
            <a:pPr lvl="1">
              <a:buFontTx/>
              <a:buChar char="-"/>
            </a:pPr>
            <a:r>
              <a:rPr lang="en-US" dirty="0"/>
              <a:t>Gleason (1918): individualistic ecology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Population Biology</a:t>
            </a:r>
          </a:p>
          <a:p>
            <a:pPr lvl="1">
              <a:buFontTx/>
              <a:buChar char="-"/>
            </a:pPr>
            <a:r>
              <a:rPr lang="en-US" dirty="0"/>
              <a:t>Charles Elton (1920s): food webs</a:t>
            </a:r>
          </a:p>
          <a:p>
            <a:pPr lvl="1">
              <a:buFontTx/>
              <a:buChar char="-"/>
            </a:pPr>
            <a:r>
              <a:rPr lang="en-US" dirty="0" err="1"/>
              <a:t>Lotka-Voltera</a:t>
            </a:r>
            <a:r>
              <a:rPr lang="en-US" dirty="0"/>
              <a:t> (1920s): predator-prey models</a:t>
            </a:r>
          </a:p>
          <a:p>
            <a:pPr>
              <a:buFontTx/>
              <a:buChar char="-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5334F-87B8-7F4D-BE65-D1A446D7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106" y="2965510"/>
            <a:ext cx="4508348" cy="3527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647B9-B3CB-E14B-9230-F14529B7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127" y="198672"/>
            <a:ext cx="3175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13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Plant Biology</a:t>
            </a:r>
          </a:p>
          <a:p>
            <a:pPr lvl="1">
              <a:buFontTx/>
              <a:buChar char="-"/>
            </a:pPr>
            <a:r>
              <a:rPr lang="en-US" dirty="0"/>
              <a:t>Clements (1905): ‘superorganism’</a:t>
            </a:r>
          </a:p>
          <a:p>
            <a:pPr lvl="1">
              <a:buFontTx/>
              <a:buChar char="-"/>
            </a:pPr>
            <a:r>
              <a:rPr lang="en-US" dirty="0"/>
              <a:t>Gleason (1918): individualistic ecology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Population Biology</a:t>
            </a:r>
          </a:p>
          <a:p>
            <a:pPr lvl="1">
              <a:buFontTx/>
              <a:buChar char="-"/>
            </a:pPr>
            <a:r>
              <a:rPr lang="en-US" dirty="0"/>
              <a:t>Charles Elton (1920s): food webs</a:t>
            </a:r>
          </a:p>
          <a:p>
            <a:pPr lvl="1">
              <a:buFontTx/>
              <a:buChar char="-"/>
            </a:pPr>
            <a:r>
              <a:rPr lang="en-US" dirty="0" err="1"/>
              <a:t>Lotka-Voltera</a:t>
            </a:r>
            <a:r>
              <a:rPr lang="en-US" dirty="0"/>
              <a:t> (1920s): predator-prey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MacArthur (1950s): island biogeography</a:t>
            </a:r>
          </a:p>
          <a:p>
            <a:pPr>
              <a:buFontTx/>
              <a:buChar char="-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6A7D7-D503-0E47-A707-9F3F4DD6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919" y="2992219"/>
            <a:ext cx="4052239" cy="3575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80E03-2B11-024D-94B5-2990A499C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" r="43652" b="2563"/>
          <a:stretch/>
        </p:blipFill>
        <p:spPr>
          <a:xfrm rot="5400000">
            <a:off x="8303078" y="-966107"/>
            <a:ext cx="2922815" cy="48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45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Plant Biology</a:t>
            </a:r>
          </a:p>
          <a:p>
            <a:pPr lvl="1">
              <a:buFontTx/>
              <a:buChar char="-"/>
            </a:pPr>
            <a:r>
              <a:rPr lang="en-US" dirty="0"/>
              <a:t>Clements (1905): ‘superorganism’</a:t>
            </a:r>
          </a:p>
          <a:p>
            <a:pPr lvl="1">
              <a:buFontTx/>
              <a:buChar char="-"/>
            </a:pPr>
            <a:r>
              <a:rPr lang="en-US" dirty="0"/>
              <a:t>Gleason (1918): individualistic ecology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Population Biology</a:t>
            </a:r>
          </a:p>
          <a:p>
            <a:pPr lvl="1">
              <a:buFontTx/>
              <a:buChar char="-"/>
            </a:pPr>
            <a:r>
              <a:rPr lang="en-US" dirty="0"/>
              <a:t>Charles Elton (1920s): food webs</a:t>
            </a:r>
          </a:p>
          <a:p>
            <a:pPr lvl="1">
              <a:buFontTx/>
              <a:buChar char="-"/>
            </a:pPr>
            <a:r>
              <a:rPr lang="en-US" dirty="0" err="1"/>
              <a:t>Lotka-Voltera</a:t>
            </a:r>
            <a:r>
              <a:rPr lang="en-US" dirty="0"/>
              <a:t> (1920s): predator-prey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MacArthur (1950s): island biogeography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Disease Ecology</a:t>
            </a:r>
          </a:p>
          <a:p>
            <a:pPr lvl="1">
              <a:buFontTx/>
              <a:buChar char="-"/>
            </a:pPr>
            <a:r>
              <a:rPr lang="en-US" dirty="0"/>
              <a:t>Anderson and May (1980s)</a:t>
            </a:r>
          </a:p>
          <a:p>
            <a:pPr>
              <a:buFontTx/>
              <a:buChar char="-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0B424E-3FD4-0A42-B49D-8A1BCB3A33E9}"/>
              </a:ext>
            </a:extLst>
          </p:cNvPr>
          <p:cNvGrpSpPr/>
          <p:nvPr/>
        </p:nvGrpSpPr>
        <p:grpSpPr>
          <a:xfrm>
            <a:off x="7021994" y="3415886"/>
            <a:ext cx="5338390" cy="3427380"/>
            <a:chOff x="6268946" y="1257546"/>
            <a:chExt cx="5555775" cy="34562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C50C982-3090-284F-99DE-F7226A38D124}"/>
                </a:ext>
              </a:extLst>
            </p:cNvPr>
            <p:cNvGrpSpPr/>
            <p:nvPr/>
          </p:nvGrpSpPr>
          <p:grpSpPr>
            <a:xfrm>
              <a:off x="6538032" y="1257546"/>
              <a:ext cx="4853655" cy="2672740"/>
              <a:chOff x="2992352" y="2107642"/>
              <a:chExt cx="2925834" cy="1403908"/>
            </a:xfrm>
          </p:grpSpPr>
          <p:graphicFrame>
            <p:nvGraphicFramePr>
              <p:cNvPr id="12" name="Object 11">
                <a:extLst>
                  <a:ext uri="{FF2B5EF4-FFF2-40B4-BE49-F238E27FC236}">
                    <a16:creationId xmlns:a16="http://schemas.microsoft.com/office/drawing/2014/main" id="{C6268FB5-B2A4-4149-9875-352110E9EA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14850" y="3346450"/>
              <a:ext cx="1143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7" name="Equation" r:id="rId3" imgW="114300" imgH="165100" progId="Equation.3">
                      <p:embed/>
                    </p:oleObj>
                  </mc:Choice>
                  <mc:Fallback>
                    <p:oleObj name="Equation" r:id="rId3" imgW="114300" imgH="165100" progId="Equation.3">
                      <p:embed/>
                      <p:pic>
                        <p:nvPicPr>
                          <p:cNvPr id="5" name="Object 4">
                            <a:extLst>
                              <a:ext uri="{FF2B5EF4-FFF2-40B4-BE49-F238E27FC236}">
                                <a16:creationId xmlns:a16="http://schemas.microsoft.com/office/drawing/2014/main" id="{8E1E34B2-3D3B-6E43-B4B7-8295ED1BA94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514850" y="3346450"/>
                            <a:ext cx="114300" cy="165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DE2249-C91D-714E-BFCE-6F2BE1A66F31}"/>
                  </a:ext>
                </a:extLst>
              </p:cNvPr>
              <p:cNvGrpSpPr/>
              <p:nvPr/>
            </p:nvGrpSpPr>
            <p:grpSpPr>
              <a:xfrm>
                <a:off x="2992352" y="2107642"/>
                <a:ext cx="2925834" cy="1243242"/>
                <a:chOff x="3568063" y="1697691"/>
                <a:chExt cx="2925834" cy="124324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0C082D40-4EDC-DB48-A719-CBAB5F80E520}"/>
                    </a:ext>
                  </a:extLst>
                </p:cNvPr>
                <p:cNvGrpSpPr/>
                <p:nvPr/>
              </p:nvGrpSpPr>
              <p:grpSpPr>
                <a:xfrm>
                  <a:off x="3568063" y="2115754"/>
                  <a:ext cx="2925834" cy="825179"/>
                  <a:chOff x="3568063" y="2115754"/>
                  <a:chExt cx="2925834" cy="825179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49DC45C7-8920-614D-B7EC-BE875E6506A5}"/>
                      </a:ext>
                    </a:extLst>
                  </p:cNvPr>
                  <p:cNvSpPr/>
                  <p:nvPr/>
                </p:nvSpPr>
                <p:spPr>
                  <a:xfrm>
                    <a:off x="3568063" y="2287009"/>
                    <a:ext cx="648720" cy="636593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000" dirty="0">
                        <a:latin typeface="Cambria Math"/>
                        <a:cs typeface="Cambria Math"/>
                      </a:rPr>
                      <a:t>S</a:t>
                    </a: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0D025630-AD10-3747-98CF-6DACD61DAA8C}"/>
                      </a:ext>
                    </a:extLst>
                  </p:cNvPr>
                  <p:cNvSpPr/>
                  <p:nvPr/>
                </p:nvSpPr>
                <p:spPr>
                  <a:xfrm>
                    <a:off x="4786705" y="2277455"/>
                    <a:ext cx="633609" cy="661992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000" dirty="0">
                        <a:latin typeface="Cambria Math"/>
                        <a:cs typeface="Cambria Math"/>
                      </a:rPr>
                      <a:t>I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D471A5B7-22DC-CD4D-A104-4A21134AE782}"/>
                      </a:ext>
                    </a:extLst>
                  </p:cNvPr>
                  <p:cNvSpPr/>
                  <p:nvPr/>
                </p:nvSpPr>
                <p:spPr>
                  <a:xfrm>
                    <a:off x="5884720" y="2288495"/>
                    <a:ext cx="609177" cy="652438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000" dirty="0">
                        <a:latin typeface="Cambria Math"/>
                        <a:cs typeface="Cambria Math"/>
                      </a:rPr>
                      <a:t>R</a:t>
                    </a: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A3F6F36-4B11-2642-A7F9-A5BA7D9493CE}"/>
                      </a:ext>
                    </a:extLst>
                  </p:cNvPr>
                  <p:cNvSpPr/>
                  <p:nvPr/>
                </p:nvSpPr>
                <p:spPr>
                  <a:xfrm>
                    <a:off x="5204861" y="2115754"/>
                    <a:ext cx="928036" cy="6045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600" dirty="0" err="1">
                        <a:solidFill>
                          <a:srgbClr val="C00000"/>
                        </a:solidFill>
                        <a:latin typeface="Lucida Grande"/>
                        <a:ea typeface="Lucida Grande"/>
                        <a:cs typeface="Lucida Grande"/>
                      </a:rPr>
                      <a:t>γ</a:t>
                    </a:r>
                    <a:endParaRPr lang="en-US" sz="2600" dirty="0">
                      <a:solidFill>
                        <a:srgbClr val="C00000"/>
                      </a:solidFill>
                      <a:latin typeface="Cambria Math"/>
                      <a:cs typeface="Cambria Math"/>
                    </a:endParaRPr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466AE26-E5B2-154A-B885-B318F546E531}"/>
                    </a:ext>
                  </a:extLst>
                </p:cNvPr>
                <p:cNvGrpSpPr/>
                <p:nvPr/>
              </p:nvGrpSpPr>
              <p:grpSpPr>
                <a:xfrm>
                  <a:off x="3908298" y="1697691"/>
                  <a:ext cx="1046131" cy="1179742"/>
                  <a:chOff x="3908298" y="1697691"/>
                  <a:chExt cx="1046131" cy="1179742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74C863BC-5591-6748-BC91-679AED29DA9F}"/>
                      </a:ext>
                    </a:extLst>
                  </p:cNvPr>
                  <p:cNvSpPr/>
                  <p:nvPr/>
                </p:nvSpPr>
                <p:spPr>
                  <a:xfrm>
                    <a:off x="3908298" y="1697691"/>
                    <a:ext cx="928036" cy="9843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Cambria Math"/>
                      <a:cs typeface="Cambria Math"/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1C7B7597-AC45-0546-A87A-1832650C7922}"/>
                      </a:ext>
                    </a:extLst>
                  </p:cNvPr>
                  <p:cNvSpPr/>
                  <p:nvPr/>
                </p:nvSpPr>
                <p:spPr>
                  <a:xfrm>
                    <a:off x="4026393" y="2272926"/>
                    <a:ext cx="928036" cy="60450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l-GR" sz="2600" dirty="0">
                        <a:solidFill>
                          <a:srgbClr val="C00000"/>
                        </a:solidFill>
                        <a:latin typeface="Cambria Math"/>
                        <a:cs typeface="Cambria Math"/>
                      </a:rPr>
                      <a:t>β</a:t>
                    </a:r>
                    <a:r>
                      <a:rPr lang="en-US" sz="2600" dirty="0">
                        <a:solidFill>
                          <a:srgbClr val="C00000"/>
                        </a:solidFill>
                        <a:latin typeface="Cambria Math"/>
                        <a:cs typeface="Cambria Math"/>
                      </a:rPr>
                      <a:t>I or</a:t>
                    </a:r>
                  </a:p>
                  <a:p>
                    <a:pPr algn="ctr"/>
                    <a:endParaRPr lang="en-US" sz="2600" dirty="0">
                      <a:solidFill>
                        <a:srgbClr val="C00000"/>
                      </a:solidFill>
                      <a:latin typeface="Cambria Math"/>
                      <a:cs typeface="Cambria Math"/>
                    </a:endParaRPr>
                  </a:p>
                  <a:p>
                    <a:pPr algn="ctr"/>
                    <a:r>
                      <a:rPr lang="en-US" sz="2600" dirty="0">
                        <a:solidFill>
                          <a:srgbClr val="C00000"/>
                        </a:solidFill>
                        <a:latin typeface="Cambria Math"/>
                        <a:cs typeface="Cambria Math"/>
                      </a:rPr>
                      <a:t> </a:t>
                    </a:r>
                    <a:r>
                      <a:rPr lang="el-GR" sz="2600" dirty="0">
                        <a:solidFill>
                          <a:srgbClr val="C00000"/>
                        </a:solidFill>
                        <a:latin typeface="Cambria Math"/>
                        <a:cs typeface="Cambria Math"/>
                      </a:rPr>
                      <a:t>β</a:t>
                    </a:r>
                    <a:r>
                      <a:rPr lang="en-US" sz="2600" dirty="0">
                        <a:solidFill>
                          <a:srgbClr val="C00000"/>
                        </a:solidFill>
                        <a:latin typeface="Cambria Math"/>
                        <a:cs typeface="Cambria Math"/>
                      </a:rPr>
                      <a:t>I/N </a:t>
                    </a:r>
                  </a:p>
                </p:txBody>
              </p:sp>
            </p:grp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3152166-202A-C645-8E8E-94F4D18CA986}"/>
                  </a:ext>
                </a:extLst>
              </p:cNvPr>
              <p:cNvCxnSpPr/>
              <p:nvPr/>
            </p:nvCxnSpPr>
            <p:spPr>
              <a:xfrm>
                <a:off x="3787775" y="3021520"/>
                <a:ext cx="356978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85C8446-9D36-6046-BE2F-00258E7818C3}"/>
                  </a:ext>
                </a:extLst>
              </p:cNvPr>
              <p:cNvCxnSpPr/>
              <p:nvPr/>
            </p:nvCxnSpPr>
            <p:spPr>
              <a:xfrm>
                <a:off x="4921854" y="3028463"/>
                <a:ext cx="356978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6A9DFD4E-1ECD-6F40-9D40-737D5DE1A005}"/>
                </a:ext>
              </a:extLst>
            </p:cNvPr>
            <p:cNvSpPr/>
            <p:nvPr/>
          </p:nvSpPr>
          <p:spPr>
            <a:xfrm>
              <a:off x="6831817" y="3563196"/>
              <a:ext cx="702750" cy="982047"/>
            </a:xfrm>
            <a:prstGeom prst="leftBrace">
              <a:avLst/>
            </a:prstGeom>
            <a:ln w="76200" cmpd="sng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6CD97BA-DEE7-B444-8009-A372148B66A9}"/>
                </a:ext>
              </a:extLst>
            </p:cNvPr>
            <p:cNvSpPr/>
            <p:nvPr/>
          </p:nvSpPr>
          <p:spPr>
            <a:xfrm>
              <a:off x="8903313" y="3546264"/>
              <a:ext cx="702750" cy="982047"/>
            </a:xfrm>
            <a:prstGeom prst="leftBrace">
              <a:avLst/>
            </a:prstGeom>
            <a:ln w="76200" cmpd="sng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756F939F-D22A-0F4B-B20F-B767E6FCB654}"/>
                </a:ext>
              </a:extLst>
            </p:cNvPr>
            <p:cNvSpPr/>
            <p:nvPr/>
          </p:nvSpPr>
          <p:spPr>
            <a:xfrm>
              <a:off x="10692589" y="3613998"/>
              <a:ext cx="702750" cy="982047"/>
            </a:xfrm>
            <a:prstGeom prst="leftBrace">
              <a:avLst/>
            </a:prstGeom>
            <a:ln w="76200" cmpd="sng">
              <a:solidFill>
                <a:schemeClr val="tx1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6F06C5-AB33-0643-8738-DAEBD5593164}"/>
                </a:ext>
              </a:extLst>
            </p:cNvPr>
            <p:cNvSpPr/>
            <p:nvPr/>
          </p:nvSpPr>
          <p:spPr>
            <a:xfrm>
              <a:off x="6268946" y="4240507"/>
              <a:ext cx="16854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cs typeface="Cambria Math"/>
                </a:rPr>
                <a:t>Susceptible</a:t>
              </a:r>
              <a:endParaRPr lang="en-US" sz="2400" dirty="0">
                <a:solidFill>
                  <a:srgbClr val="C00000"/>
                </a:solidFill>
                <a:cs typeface="Times New Roman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AD2701-15CF-3144-AA37-1EE677700FE6}"/>
                </a:ext>
              </a:extLst>
            </p:cNvPr>
            <p:cNvSpPr/>
            <p:nvPr/>
          </p:nvSpPr>
          <p:spPr>
            <a:xfrm>
              <a:off x="8374212" y="4243338"/>
              <a:ext cx="14577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cs typeface="Cambria Math"/>
                </a:rPr>
                <a:t>Infectious</a:t>
              </a:r>
              <a:endParaRPr lang="en-US" sz="2400" dirty="0">
                <a:solidFill>
                  <a:srgbClr val="C00000"/>
                </a:solidFill>
                <a:cs typeface="Times New Roman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3A54D3-EED0-FD4E-A471-3AEFED7A1D8E}"/>
                </a:ext>
              </a:extLst>
            </p:cNvPr>
            <p:cNvSpPr/>
            <p:nvPr/>
          </p:nvSpPr>
          <p:spPr>
            <a:xfrm>
              <a:off x="10063885" y="4252123"/>
              <a:ext cx="176083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cs typeface="Cambria Math"/>
                </a:rPr>
                <a:t>Recovered</a:t>
              </a:r>
              <a:endParaRPr lang="en-US" sz="2400" dirty="0">
                <a:solidFill>
                  <a:srgbClr val="C00000"/>
                </a:solidFill>
                <a:cs typeface="Times New Roman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D3136DF-DA9F-584D-B556-5F4DCBDBE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229" y="709634"/>
            <a:ext cx="4660341" cy="338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24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and the “M”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b="1" dirty="0">
                <a:solidFill>
                  <a:srgbClr val="C00000"/>
                </a:solidFill>
              </a:rPr>
              <a:t>Epidemiology</a:t>
            </a:r>
          </a:p>
          <a:p>
            <a:pPr lvl="1"/>
            <a:r>
              <a:rPr lang="en-US" sz="2600" dirty="0"/>
              <a:t>Modeling</a:t>
            </a:r>
          </a:p>
          <a:p>
            <a:pPr lvl="1"/>
            <a:r>
              <a:rPr lang="en-US" sz="2600" dirty="0"/>
              <a:t>Madagascar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0149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96570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</p:spTree>
    <p:extLst>
      <p:ext uri="{BB962C8B-B14F-4D97-AF65-F5344CB8AC3E}">
        <p14:creationId xmlns:p14="http://schemas.microsoft.com/office/powerpoint/2010/main" val="3354881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C000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83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C000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by Spanish physician </a:t>
            </a:r>
            <a:r>
              <a:rPr lang="en-US" dirty="0" err="1"/>
              <a:t>Villalba</a:t>
            </a:r>
            <a:r>
              <a:rPr lang="en-US" dirty="0"/>
              <a:t> in 1802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74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C000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by Spanish physician </a:t>
            </a:r>
            <a:r>
              <a:rPr lang="en-US" dirty="0" err="1"/>
              <a:t>Villalba</a:t>
            </a:r>
            <a:r>
              <a:rPr lang="en-US" dirty="0"/>
              <a:t> in 1802</a:t>
            </a:r>
          </a:p>
          <a:p>
            <a:r>
              <a:rPr lang="en-US" dirty="0"/>
              <a:t>Emphasis on the study and analysis of the distribution and determinants of health and disease (“risk factors”)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04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20"/>
            <a:ext cx="10515600" cy="1325563"/>
          </a:xfrm>
        </p:spPr>
        <p:txBody>
          <a:bodyPr/>
          <a:lstStyle/>
          <a:p>
            <a:r>
              <a:rPr lang="en-US" dirty="0"/>
              <a:t>A Brief History of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7857524" y="-2131078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Four Humors: </a:t>
            </a:r>
            <a:r>
              <a:rPr lang="en-US" dirty="0" err="1"/>
              <a:t>HippoSickness</a:t>
            </a:r>
            <a:r>
              <a:rPr lang="en-US" dirty="0"/>
              <a:t> caused by an imbalance in the four humors (c. 400 </a:t>
            </a:r>
            <a:r>
              <a:rPr lang="en-US" dirty="0" err="1"/>
              <a:t>B.C.Hippocrates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A95C-FF2A-EF40-B15F-31D20613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86" y="1089862"/>
            <a:ext cx="4660014" cy="48248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C507B6-9237-1B4A-8F17-EAF792594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946"/>
            <a:ext cx="10515600" cy="564105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Four Humors</a:t>
            </a:r>
          </a:p>
          <a:p>
            <a:pPr lvl="1">
              <a:buFontTx/>
              <a:buChar char="-"/>
            </a:pPr>
            <a:r>
              <a:rPr lang="en-US" dirty="0"/>
              <a:t>Disease results from imbalance</a:t>
            </a:r>
          </a:p>
          <a:p>
            <a:pPr lvl="1">
              <a:buFontTx/>
              <a:buChar char="-"/>
            </a:pPr>
            <a:r>
              <a:rPr lang="en-US" dirty="0"/>
              <a:t>Hippocrates (c. 400 BC) </a:t>
            </a:r>
          </a:p>
          <a:p>
            <a:pPr>
              <a:buFontTx/>
              <a:buChar char="-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85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20"/>
            <a:ext cx="10515600" cy="1325563"/>
          </a:xfrm>
        </p:spPr>
        <p:txBody>
          <a:bodyPr/>
          <a:lstStyle/>
          <a:p>
            <a:r>
              <a:rPr lang="en-US" dirty="0"/>
              <a:t>A Brief History of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7857524" y="-2131078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Four Humors: </a:t>
            </a:r>
            <a:r>
              <a:rPr lang="en-US" dirty="0" err="1"/>
              <a:t>HippoSickness</a:t>
            </a:r>
            <a:r>
              <a:rPr lang="en-US" dirty="0"/>
              <a:t> caused by an imbalance in the four humors (c. 400 </a:t>
            </a:r>
            <a:r>
              <a:rPr lang="en-US" dirty="0" err="1"/>
              <a:t>B.C.Hippocrates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C507B6-9237-1B4A-8F17-EAF792594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946"/>
            <a:ext cx="10515600" cy="564105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Four Humors</a:t>
            </a:r>
          </a:p>
          <a:p>
            <a:pPr lvl="1">
              <a:buFontTx/>
              <a:buChar char="-"/>
            </a:pPr>
            <a:r>
              <a:rPr lang="en-US" dirty="0"/>
              <a:t>Disease results from imbalance</a:t>
            </a:r>
          </a:p>
          <a:p>
            <a:pPr lvl="1">
              <a:buFontTx/>
              <a:buChar char="-"/>
            </a:pPr>
            <a:r>
              <a:rPr lang="en-US" dirty="0"/>
              <a:t>Hippocrates (c. 400 BC)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</a:t>
            </a:r>
          </a:p>
          <a:p>
            <a:pPr lvl="1">
              <a:buFontTx/>
              <a:buChar char="-"/>
            </a:pPr>
            <a:r>
              <a:rPr lang="en-US" dirty="0"/>
              <a:t>Disease results from emanations of ‘bad air’</a:t>
            </a:r>
          </a:p>
          <a:p>
            <a:pPr lvl="1">
              <a:buFontTx/>
              <a:buChar char="-"/>
            </a:pPr>
            <a:r>
              <a:rPr lang="en-US" dirty="0"/>
              <a:t>Galen (140 AD)</a:t>
            </a:r>
          </a:p>
          <a:p>
            <a:pPr>
              <a:buFontTx/>
              <a:buChar char="-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D6379-1A2B-7B46-9DAC-329BBFAE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2" y="1390448"/>
            <a:ext cx="4325176" cy="32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43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20"/>
            <a:ext cx="10515600" cy="1325563"/>
          </a:xfrm>
        </p:spPr>
        <p:txBody>
          <a:bodyPr/>
          <a:lstStyle/>
          <a:p>
            <a:r>
              <a:rPr lang="en-US" dirty="0"/>
              <a:t>A Brief History of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7857524" y="-2131078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Four Humors: </a:t>
            </a:r>
            <a:r>
              <a:rPr lang="en-US" dirty="0" err="1"/>
              <a:t>HippoSickness</a:t>
            </a:r>
            <a:r>
              <a:rPr lang="en-US" dirty="0"/>
              <a:t> caused by an imbalance in the four humors (c. 400 </a:t>
            </a:r>
            <a:r>
              <a:rPr lang="en-US" dirty="0" err="1"/>
              <a:t>B.C.Hippocrates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C507B6-9237-1B4A-8F17-EAF792594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946"/>
            <a:ext cx="10515600" cy="564105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Four Humors</a:t>
            </a:r>
          </a:p>
          <a:p>
            <a:pPr lvl="1">
              <a:buFontTx/>
              <a:buChar char="-"/>
            </a:pPr>
            <a:r>
              <a:rPr lang="en-US" dirty="0"/>
              <a:t>Disease results from imbalance</a:t>
            </a:r>
          </a:p>
          <a:p>
            <a:pPr lvl="1">
              <a:buFontTx/>
              <a:buChar char="-"/>
            </a:pPr>
            <a:r>
              <a:rPr lang="en-US" dirty="0"/>
              <a:t>Hippocrates (c. 400 BC)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</a:t>
            </a:r>
          </a:p>
          <a:p>
            <a:pPr lvl="1">
              <a:buFontTx/>
              <a:buChar char="-"/>
            </a:pPr>
            <a:r>
              <a:rPr lang="en-US" dirty="0"/>
              <a:t>Disease results from emanations of ‘bad air’</a:t>
            </a:r>
          </a:p>
          <a:p>
            <a:pPr lvl="1">
              <a:buFontTx/>
              <a:buChar char="-"/>
            </a:pPr>
            <a:r>
              <a:rPr lang="en-US" dirty="0"/>
              <a:t>Galen (140 AD)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>
              <a:buFontTx/>
              <a:buChar char="-"/>
            </a:pPr>
            <a:r>
              <a:rPr lang="en-US" dirty="0"/>
              <a:t>Disease results from ’germs’</a:t>
            </a:r>
          </a:p>
          <a:p>
            <a:pPr lvl="1">
              <a:buFontTx/>
              <a:buChar char="-"/>
            </a:pPr>
            <a:r>
              <a:rPr lang="en-US" dirty="0"/>
              <a:t>Leeuwenhoek’s microscope (1675)</a:t>
            </a:r>
          </a:p>
          <a:p>
            <a:pPr lvl="1">
              <a:buFontTx/>
              <a:buChar char="-"/>
            </a:pPr>
            <a:r>
              <a:rPr lang="en-US" dirty="0"/>
              <a:t>Koch’s postulates (1890)</a:t>
            </a:r>
          </a:p>
          <a:p>
            <a:pPr>
              <a:buFontTx/>
              <a:buChar char="-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259E9-6AF6-BB41-ABD5-107E8B06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336" y="2875222"/>
            <a:ext cx="3752436" cy="368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D3F8B-1AE5-3C46-BD6E-F259F5F8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159" y="297752"/>
            <a:ext cx="3415613" cy="23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18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20"/>
            <a:ext cx="10515600" cy="1325563"/>
          </a:xfrm>
        </p:spPr>
        <p:txBody>
          <a:bodyPr/>
          <a:lstStyle/>
          <a:p>
            <a:r>
              <a:rPr lang="en-US" dirty="0"/>
              <a:t>A Brief History of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7857524" y="-2131078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Four Humors: </a:t>
            </a:r>
            <a:r>
              <a:rPr lang="en-US" dirty="0" err="1"/>
              <a:t>HippoSickness</a:t>
            </a:r>
            <a:r>
              <a:rPr lang="en-US" dirty="0"/>
              <a:t> caused by an imbalance in the four humors (c. 400 </a:t>
            </a:r>
            <a:r>
              <a:rPr lang="en-US" dirty="0" err="1"/>
              <a:t>B.C.Hippocrates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C507B6-9237-1B4A-8F17-EAF792594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946"/>
            <a:ext cx="10515600" cy="564105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Four Humors</a:t>
            </a:r>
          </a:p>
          <a:p>
            <a:pPr lvl="1">
              <a:buFontTx/>
              <a:buChar char="-"/>
            </a:pPr>
            <a:r>
              <a:rPr lang="en-US" dirty="0"/>
              <a:t>Disease results from imbalance</a:t>
            </a:r>
          </a:p>
          <a:p>
            <a:pPr lvl="1">
              <a:buFontTx/>
              <a:buChar char="-"/>
            </a:pPr>
            <a:r>
              <a:rPr lang="en-US" dirty="0"/>
              <a:t>Hippocrates (c. 400 BC)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</a:t>
            </a:r>
          </a:p>
          <a:p>
            <a:pPr lvl="1">
              <a:buFontTx/>
              <a:buChar char="-"/>
            </a:pPr>
            <a:r>
              <a:rPr lang="en-US" dirty="0"/>
              <a:t>Disease results from emanations of ‘bad air’</a:t>
            </a:r>
          </a:p>
          <a:p>
            <a:pPr lvl="1">
              <a:buFontTx/>
              <a:buChar char="-"/>
            </a:pPr>
            <a:r>
              <a:rPr lang="en-US" dirty="0"/>
              <a:t>Galen (140 AD)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>
              <a:buFontTx/>
              <a:buChar char="-"/>
            </a:pPr>
            <a:r>
              <a:rPr lang="en-US" dirty="0"/>
              <a:t>Disease results from ’germs’</a:t>
            </a:r>
          </a:p>
          <a:p>
            <a:pPr lvl="1">
              <a:buFontTx/>
              <a:buChar char="-"/>
            </a:pPr>
            <a:r>
              <a:rPr lang="en-US" dirty="0"/>
              <a:t>Leeuwenhoek’s microscope (1675)</a:t>
            </a:r>
          </a:p>
          <a:p>
            <a:pPr lvl="1">
              <a:buFontTx/>
              <a:buChar char="-"/>
            </a:pPr>
            <a:r>
              <a:rPr lang="en-US" dirty="0"/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Classical epidemiology</a:t>
            </a:r>
          </a:p>
          <a:p>
            <a:pPr lvl="1">
              <a:buFontTx/>
              <a:buChar char="-"/>
            </a:pPr>
            <a:r>
              <a:rPr lang="en-US" dirty="0"/>
              <a:t>‘Risk factors’</a:t>
            </a:r>
          </a:p>
          <a:p>
            <a:pPr lvl="1">
              <a:buFontTx/>
              <a:buChar char="-"/>
            </a:pPr>
            <a:r>
              <a:rPr lang="en-US" dirty="0"/>
              <a:t>John Snow and London cholera (1854)</a:t>
            </a:r>
          </a:p>
          <a:p>
            <a:pPr>
              <a:buFontTx/>
              <a:buChar char="-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FF32A32-7CAC-A14B-AB73-F7F85438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591" r="-40591"/>
          <a:stretch>
            <a:fillRect/>
          </a:stretch>
        </p:blipFill>
        <p:spPr>
          <a:xfrm>
            <a:off x="5624455" y="2660598"/>
            <a:ext cx="7632174" cy="4197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20450-8C07-0748-8A29-5D9158098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011" y="127028"/>
            <a:ext cx="1701577" cy="24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4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Ecology and 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119"/>
            <a:ext cx="10515600" cy="4896756"/>
          </a:xfrm>
        </p:spPr>
        <p:txBody>
          <a:bodyPr>
            <a:normAutofit/>
          </a:bodyPr>
          <a:lstStyle/>
          <a:p>
            <a:r>
              <a:rPr lang="en-US" dirty="0"/>
              <a:t>Applied Ecology = </a:t>
            </a:r>
            <a:r>
              <a:rPr lang="en-US" b="1" dirty="0"/>
              <a:t>Conservation Biology</a:t>
            </a:r>
          </a:p>
          <a:p>
            <a:pPr lvl="1">
              <a:buFontTx/>
              <a:buChar char="-"/>
            </a:pPr>
            <a:r>
              <a:rPr lang="en-US" b="1" dirty="0"/>
              <a:t>Goal:</a:t>
            </a:r>
            <a:r>
              <a:rPr lang="en-US" dirty="0"/>
              <a:t> protect </a:t>
            </a:r>
            <a:r>
              <a:rPr lang="en-US" b="1" dirty="0">
                <a:solidFill>
                  <a:srgbClr val="C00000"/>
                </a:solidFill>
              </a:rPr>
              <a:t>populations</a:t>
            </a:r>
            <a:r>
              <a:rPr lang="en-US" dirty="0"/>
              <a:t> from </a:t>
            </a:r>
            <a:r>
              <a:rPr lang="en-US" b="1" dirty="0">
                <a:solidFill>
                  <a:srgbClr val="C00000"/>
                </a:solidFill>
              </a:rPr>
              <a:t>extinction</a:t>
            </a: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03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Ecology and Epidemiology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2D91D-57CD-C04D-AFF7-9D9C3D3FA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89" y="3270250"/>
            <a:ext cx="6378222" cy="35877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119"/>
            <a:ext cx="10515600" cy="4896756"/>
          </a:xfrm>
        </p:spPr>
        <p:txBody>
          <a:bodyPr>
            <a:normAutofit/>
          </a:bodyPr>
          <a:lstStyle/>
          <a:p>
            <a:r>
              <a:rPr lang="en-US" dirty="0"/>
              <a:t>Applied Ecology = </a:t>
            </a:r>
            <a:r>
              <a:rPr lang="en-US" b="1" dirty="0"/>
              <a:t>Conservation Biology</a:t>
            </a:r>
          </a:p>
          <a:p>
            <a:pPr lvl="1">
              <a:buFontTx/>
              <a:buChar char="-"/>
            </a:pPr>
            <a:r>
              <a:rPr lang="en-US" b="1" dirty="0"/>
              <a:t>Goal:</a:t>
            </a:r>
            <a:r>
              <a:rPr lang="en-US" dirty="0"/>
              <a:t> protect </a:t>
            </a:r>
            <a:r>
              <a:rPr lang="en-US" b="1" dirty="0">
                <a:solidFill>
                  <a:srgbClr val="C00000"/>
                </a:solidFill>
              </a:rPr>
              <a:t>populations</a:t>
            </a:r>
            <a:r>
              <a:rPr lang="en-US" dirty="0"/>
              <a:t> from </a:t>
            </a:r>
            <a:r>
              <a:rPr lang="en-US" b="1" dirty="0">
                <a:solidFill>
                  <a:srgbClr val="C00000"/>
                </a:solidFill>
              </a:rPr>
              <a:t>extinction</a:t>
            </a:r>
          </a:p>
          <a:p>
            <a:pPr lvl="1">
              <a:buFontTx/>
              <a:buChar char="-"/>
            </a:pPr>
            <a:r>
              <a:rPr lang="en-US" b="1" dirty="0"/>
              <a:t>Approach:</a:t>
            </a:r>
            <a:r>
              <a:rPr lang="en-US" dirty="0"/>
              <a:t> protected area reserves</a:t>
            </a:r>
            <a:endParaRPr lang="en-US" b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55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53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Ecology and Epidemiology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1EDE-0CAB-754B-A0D7-469E51E11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6119"/>
                <a:ext cx="10515600" cy="48967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Applied Ecology = </a:t>
                </a:r>
                <a:r>
                  <a:rPr lang="en-US" b="1" dirty="0"/>
                  <a:t>Conservation Biology</a:t>
                </a:r>
              </a:p>
              <a:p>
                <a:pPr lvl="1">
                  <a:buFontTx/>
                  <a:buChar char="-"/>
                </a:pPr>
                <a:r>
                  <a:rPr lang="en-US" b="1" dirty="0"/>
                  <a:t>Goal:</a:t>
                </a:r>
                <a:r>
                  <a:rPr lang="en-US" dirty="0"/>
                  <a:t> protect </a:t>
                </a:r>
                <a:r>
                  <a:rPr lang="en-US" b="1" dirty="0">
                    <a:solidFill>
                      <a:srgbClr val="C00000"/>
                    </a:solidFill>
                  </a:rPr>
                  <a:t>populations</a:t>
                </a:r>
                <a:r>
                  <a:rPr lang="en-US" dirty="0"/>
                  <a:t> from </a:t>
                </a:r>
                <a:r>
                  <a:rPr lang="en-US" b="1" dirty="0">
                    <a:solidFill>
                      <a:srgbClr val="C00000"/>
                    </a:solidFill>
                  </a:rPr>
                  <a:t>extinction</a:t>
                </a:r>
              </a:p>
              <a:p>
                <a:pPr lvl="1">
                  <a:buFontTx/>
                  <a:buChar char="-"/>
                </a:pPr>
                <a:r>
                  <a:rPr lang="en-US" b="1" dirty="0"/>
                  <a:t>Approach:</a:t>
                </a:r>
                <a:r>
                  <a:rPr lang="en-US" dirty="0"/>
                  <a:t> protected area reserves</a:t>
                </a:r>
                <a:endParaRPr lang="en-US" b="1" dirty="0">
                  <a:solidFill>
                    <a:srgbClr val="C00000"/>
                  </a:solidFill>
                </a:endParaRPr>
              </a:p>
              <a:p>
                <a:pPr lvl="1">
                  <a:buFontTx/>
                  <a:buChar char="-"/>
                </a:pPr>
                <a:r>
                  <a:rPr lang="en-US" b="1" dirty="0"/>
                  <a:t>Key Terms:</a:t>
                </a:r>
              </a:p>
              <a:p>
                <a:pPr lvl="2">
                  <a:buFontTx/>
                  <a:buChar char="-"/>
                </a:pPr>
                <a:r>
                  <a:rPr lang="en-US" sz="2300" dirty="0"/>
                  <a:t> </a:t>
                </a:r>
                <a:r>
                  <a:rPr lang="en-US" sz="2300" b="1" dirty="0">
                    <a:solidFill>
                      <a:srgbClr val="C00000"/>
                    </a:solidFill>
                  </a:rPr>
                  <a:t>Minimal Viable Population </a:t>
                </a:r>
                <a:r>
                  <a:rPr lang="en-US" sz="2300" dirty="0"/>
                  <a:t>(MVP): minimum number of individuals sufficient to sustain 99% of population in 100 </a:t>
                </a:r>
                <a:r>
                  <a:rPr lang="en-US" sz="2300" dirty="0" err="1"/>
                  <a:t>yrs</a:t>
                </a:r>
                <a:endParaRPr lang="en-US" sz="2300" dirty="0"/>
              </a:p>
              <a:p>
                <a:pPr lvl="2">
                  <a:buFontTx/>
                  <a:buChar char="-"/>
                </a:pPr>
                <a:r>
                  <a:rPr lang="en-US" sz="2300" b="1" dirty="0">
                    <a:solidFill>
                      <a:srgbClr val="C00000"/>
                    </a:solidFill>
                  </a:rPr>
                  <a:t>Intrinsic growth rate</a:t>
                </a:r>
                <a:r>
                  <a:rPr lang="en-US" sz="2300" dirty="0"/>
                  <a:t> = </a:t>
                </a:r>
                <a:r>
                  <a:rPr lang="en-US" sz="2300" i="1" dirty="0"/>
                  <a:t>r</a:t>
                </a:r>
              </a:p>
              <a:p>
                <a:pPr lvl="2">
                  <a:buFontTx/>
                  <a:buChar char="-"/>
                </a:pPr>
                <a:r>
                  <a:rPr lang="en-US" sz="2300" b="1" dirty="0">
                    <a:solidFill>
                      <a:srgbClr val="C00000"/>
                    </a:solidFill>
                  </a:rPr>
                  <a:t>Finite population rate of increase</a:t>
                </a:r>
                <a:r>
                  <a:rPr lang="en-US" sz="2300" dirty="0"/>
                  <a:t> =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300" dirty="0"/>
              </a:p>
              <a:p>
                <a:pPr lvl="1">
                  <a:buFontTx/>
                  <a:buChar char="-"/>
                </a:pPr>
                <a:endParaRPr lang="en-US" i="1" dirty="0">
                  <a:solidFill>
                    <a:srgbClr val="C00000"/>
                  </a:solidFill>
                </a:endParaRPr>
              </a:p>
              <a:p>
                <a:pPr lvl="1">
                  <a:buFontTx/>
                  <a:buChar char="-"/>
                </a:pPr>
                <a:endParaRPr lang="en-US" i="1" dirty="0">
                  <a:solidFill>
                    <a:srgbClr val="C00000"/>
                  </a:solidFill>
                </a:endParaRPr>
              </a:p>
              <a:p>
                <a:pPr lvl="1">
                  <a:buFontTx/>
                  <a:buChar char="-"/>
                </a:pPr>
                <a:endParaRPr lang="en-US" i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1EDE-0CAB-754B-A0D7-469E51E11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6119"/>
                <a:ext cx="10515600" cy="4896756"/>
              </a:xfrm>
              <a:blipFill>
                <a:blip r:embed="rId2"/>
                <a:stretch>
                  <a:fillRect l="-965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846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Ecology and 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119"/>
            <a:ext cx="7041448" cy="4896756"/>
          </a:xfrm>
        </p:spPr>
        <p:txBody>
          <a:bodyPr>
            <a:normAutofit/>
          </a:bodyPr>
          <a:lstStyle/>
          <a:p>
            <a:r>
              <a:rPr lang="en-US" dirty="0"/>
              <a:t>Applied Epidemiology = </a:t>
            </a:r>
            <a:r>
              <a:rPr lang="en-US" b="1" dirty="0"/>
              <a:t>Public Health</a:t>
            </a:r>
          </a:p>
          <a:p>
            <a:pPr lvl="1">
              <a:buFontTx/>
              <a:buChar char="-"/>
            </a:pPr>
            <a:r>
              <a:rPr lang="en-US" b="1" dirty="0"/>
              <a:t>Goal:</a:t>
            </a:r>
            <a:r>
              <a:rPr lang="en-US" dirty="0"/>
              <a:t> protect </a:t>
            </a:r>
            <a:r>
              <a:rPr lang="en-US" b="1" dirty="0">
                <a:solidFill>
                  <a:srgbClr val="C00000"/>
                </a:solidFill>
              </a:rPr>
              <a:t>populations</a:t>
            </a:r>
            <a:r>
              <a:rPr lang="en-US" dirty="0"/>
              <a:t> from disease via pathogen </a:t>
            </a:r>
            <a:r>
              <a:rPr lang="en-US" b="1" dirty="0">
                <a:solidFill>
                  <a:srgbClr val="C00000"/>
                </a:solidFill>
              </a:rPr>
              <a:t>extinction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952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Ecology and 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119"/>
            <a:ext cx="7041448" cy="4896756"/>
          </a:xfrm>
        </p:spPr>
        <p:txBody>
          <a:bodyPr>
            <a:normAutofit/>
          </a:bodyPr>
          <a:lstStyle/>
          <a:p>
            <a:r>
              <a:rPr lang="en-US" dirty="0"/>
              <a:t>Applied Epidemiology = </a:t>
            </a:r>
            <a:r>
              <a:rPr lang="en-US" b="1" dirty="0"/>
              <a:t>Public Health</a:t>
            </a:r>
          </a:p>
          <a:p>
            <a:pPr lvl="1">
              <a:buFontTx/>
              <a:buChar char="-"/>
            </a:pPr>
            <a:r>
              <a:rPr lang="en-US" b="1" dirty="0"/>
              <a:t>Goal:</a:t>
            </a:r>
            <a:r>
              <a:rPr lang="en-US" dirty="0"/>
              <a:t> protect </a:t>
            </a:r>
            <a:r>
              <a:rPr lang="en-US" b="1" dirty="0">
                <a:solidFill>
                  <a:srgbClr val="C00000"/>
                </a:solidFill>
              </a:rPr>
              <a:t>populations</a:t>
            </a:r>
            <a:r>
              <a:rPr lang="en-US" dirty="0"/>
              <a:t> from disease via pathogen </a:t>
            </a:r>
            <a:r>
              <a:rPr lang="en-US" b="1" dirty="0"/>
              <a:t>extinction</a:t>
            </a:r>
          </a:p>
          <a:p>
            <a:pPr lvl="1">
              <a:buFontTx/>
              <a:buChar char="-"/>
            </a:pPr>
            <a:r>
              <a:rPr lang="en-US" b="1" dirty="0"/>
              <a:t>Approach: </a:t>
            </a:r>
            <a:r>
              <a:rPr lang="en-US" dirty="0"/>
              <a:t>sanitation, quarantine, </a:t>
            </a:r>
            <a:r>
              <a:rPr lang="en-US" b="1" dirty="0">
                <a:solidFill>
                  <a:srgbClr val="C00000"/>
                </a:solidFill>
              </a:rPr>
              <a:t>vaccination </a:t>
            </a: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F3D27-04E9-7E42-8866-882C5D5F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190" y="1596119"/>
            <a:ext cx="3474152" cy="477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59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Ecology and Epidemiology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2D91D-57CD-C04D-AFF7-9D9C3D3FA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432" y="-2857500"/>
            <a:ext cx="5729111" cy="3222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6119"/>
            <a:ext cx="10515600" cy="4896756"/>
          </a:xfrm>
        </p:spPr>
        <p:txBody>
          <a:bodyPr>
            <a:normAutofit/>
          </a:bodyPr>
          <a:lstStyle/>
          <a:p>
            <a:r>
              <a:rPr lang="en-US" dirty="0"/>
              <a:t>Applied Epidemiology = </a:t>
            </a:r>
            <a:r>
              <a:rPr lang="en-US" b="1" dirty="0"/>
              <a:t>Public Health</a:t>
            </a:r>
          </a:p>
          <a:p>
            <a:pPr lvl="1">
              <a:buFontTx/>
              <a:buChar char="-"/>
            </a:pPr>
            <a:r>
              <a:rPr lang="en-US" b="1" dirty="0"/>
              <a:t>Goal:</a:t>
            </a:r>
            <a:r>
              <a:rPr lang="en-US" dirty="0"/>
              <a:t> protect </a:t>
            </a:r>
            <a:r>
              <a:rPr lang="en-US" b="1" dirty="0">
                <a:solidFill>
                  <a:srgbClr val="C00000"/>
                </a:solidFill>
              </a:rPr>
              <a:t>populations</a:t>
            </a:r>
            <a:r>
              <a:rPr lang="en-US" dirty="0"/>
              <a:t> from disease via pathogen </a:t>
            </a:r>
            <a:r>
              <a:rPr lang="en-US" b="1" dirty="0">
                <a:solidFill>
                  <a:srgbClr val="C00000"/>
                </a:solidFill>
              </a:rPr>
              <a:t>extinction</a:t>
            </a:r>
          </a:p>
          <a:p>
            <a:pPr lvl="1">
              <a:buFontTx/>
              <a:buChar char="-"/>
            </a:pPr>
            <a:r>
              <a:rPr lang="en-US" b="1" dirty="0"/>
              <a:t>Approach: </a:t>
            </a:r>
            <a:r>
              <a:rPr lang="en-US" dirty="0"/>
              <a:t>sanitation, quarantine, vaccination </a:t>
            </a:r>
          </a:p>
          <a:p>
            <a:pPr lvl="1">
              <a:buFontTx/>
              <a:buChar char="-"/>
            </a:pPr>
            <a:r>
              <a:rPr lang="en-US" b="1" dirty="0"/>
              <a:t>Key Terms:</a:t>
            </a:r>
          </a:p>
          <a:p>
            <a:pPr lvl="2">
              <a:buFontTx/>
              <a:buChar char="-"/>
            </a:pPr>
            <a:r>
              <a:rPr lang="en-US" sz="2300" dirty="0"/>
              <a:t> </a:t>
            </a:r>
            <a:r>
              <a:rPr lang="en-US" sz="2300" b="1" dirty="0">
                <a:solidFill>
                  <a:srgbClr val="C00000"/>
                </a:solidFill>
              </a:rPr>
              <a:t>Critical Community Size </a:t>
            </a:r>
            <a:r>
              <a:rPr lang="en-US" sz="2300" dirty="0"/>
              <a:t>(CCS): minimum number of hosts sufficient to sustain a pathogen indefinitely </a:t>
            </a:r>
          </a:p>
          <a:p>
            <a:pPr lvl="2">
              <a:buFontTx/>
              <a:buChar char="-"/>
            </a:pPr>
            <a:r>
              <a:rPr lang="en-US" sz="2300" b="1" dirty="0">
                <a:solidFill>
                  <a:srgbClr val="C00000"/>
                </a:solidFill>
              </a:rPr>
              <a:t>Basic Reproduction Number</a:t>
            </a:r>
            <a:r>
              <a:rPr lang="en-US" sz="2300" dirty="0"/>
              <a:t> = </a:t>
            </a:r>
            <a:r>
              <a:rPr lang="en-US" sz="2300" i="1" dirty="0"/>
              <a:t>R</a:t>
            </a:r>
            <a:r>
              <a:rPr lang="en-US" sz="2300" i="1" baseline="-25000" dirty="0"/>
              <a:t>0</a:t>
            </a: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  <a:p>
            <a:pPr lvl="1">
              <a:buFontTx/>
              <a:buChar char="-"/>
            </a:pP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613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and the “M”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pPr lvl="1"/>
            <a:r>
              <a:rPr lang="en-US" sz="2600" b="1" dirty="0">
                <a:solidFill>
                  <a:srgbClr val="C00000"/>
                </a:solidFill>
              </a:rPr>
              <a:t>Modeling</a:t>
            </a:r>
          </a:p>
          <a:p>
            <a:pPr lvl="1"/>
            <a:r>
              <a:rPr lang="en-US" sz="2600" b="1" dirty="0">
                <a:solidFill>
                  <a:srgbClr val="C00000"/>
                </a:solidFill>
              </a:rPr>
              <a:t>Madagascar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1465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Misaotra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2020, Stellenbosch, South Africa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2020,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C5A2E-41FA-B443-A615-5D1403E2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86" y="4123802"/>
            <a:ext cx="2985187" cy="19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2020, Stellenbosch, South Africa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2020,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C5A2E-41FA-B443-A615-5D1403E2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86" y="4123802"/>
            <a:ext cx="2985187" cy="197281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C64EFC-8871-8948-B1C1-A407ED0A4179}"/>
              </a:ext>
            </a:extLst>
          </p:cNvPr>
          <p:cNvSpPr txBox="1">
            <a:spLocks/>
          </p:cNvSpPr>
          <p:nvPr/>
        </p:nvSpPr>
        <p:spPr>
          <a:xfrm>
            <a:off x="9291599" y="1900476"/>
            <a:ext cx="2968710" cy="198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South African Center for Epidemiological Modeling and Analysis (SACEMA)</a:t>
            </a:r>
            <a:r>
              <a:rPr lang="en-US" sz="1800" b="1" i="1" dirty="0"/>
              <a:t>, </a:t>
            </a:r>
            <a:r>
              <a:rPr lang="en-US" sz="1800" b="1" dirty="0"/>
              <a:t>Director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/>
              <a:t>University of Stellenbosch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AC1617-2D61-824A-BF15-128B3D3E6154}"/>
              </a:ext>
            </a:extLst>
          </p:cNvPr>
          <p:cNvSpPr txBox="1">
            <a:spLocks/>
          </p:cNvSpPr>
          <p:nvPr/>
        </p:nvSpPr>
        <p:spPr>
          <a:xfrm>
            <a:off x="9291599" y="4400168"/>
            <a:ext cx="2900401" cy="153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ICI3D, Program Director</a:t>
            </a:r>
            <a:endParaRPr lang="en-US" sz="1800" b="1" i="1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Dr. Steve </a:t>
            </a:r>
            <a:r>
              <a:rPr lang="en-US" sz="1800" dirty="0" err="1">
                <a:solidFill>
                  <a:srgbClr val="0070C0"/>
                </a:solidFill>
              </a:rPr>
              <a:t>Bellan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i="1" dirty="0"/>
              <a:t>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213577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FF3278-D1B5-E04C-BEA4-0ABEC570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3060699"/>
            <a:ext cx="7835900" cy="10033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00B0F0"/>
                </a:solidFill>
              </a:rPr>
              <a:t>www.ici3d.org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38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and the “M” in E²M²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058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2970</TotalTime>
  <Words>1536</Words>
  <Application>Microsoft Macintosh PowerPoint</Application>
  <PresentationFormat>Widescreen</PresentationFormat>
  <Paragraphs>310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Lucida Grande</vt:lpstr>
      <vt:lpstr>Office Theme</vt:lpstr>
      <vt:lpstr>Equation</vt:lpstr>
      <vt:lpstr>Ecology Meets Epidemiology</vt:lpstr>
      <vt:lpstr>Thanks to our sponsors!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Goals for this lecture</vt:lpstr>
      <vt:lpstr>Goals for this lecture</vt:lpstr>
      <vt:lpstr>Goals for this lecture</vt:lpstr>
      <vt:lpstr>Goals for this lecture</vt:lpstr>
      <vt:lpstr>PowerPoint Presentation</vt:lpstr>
      <vt:lpstr>PowerPoint Presentation</vt:lpstr>
      <vt:lpstr>Goals for this lecture</vt:lpstr>
      <vt:lpstr>Goals for this lecture</vt:lpstr>
      <vt:lpstr>What is an –ology?</vt:lpstr>
      <vt:lpstr>What is an –ology?</vt:lpstr>
      <vt:lpstr>What is an –ology?</vt:lpstr>
      <vt:lpstr>Goals for this lecture</vt:lpstr>
      <vt:lpstr>What is Ecology?</vt:lpstr>
      <vt:lpstr>What is Ecology?</vt:lpstr>
      <vt:lpstr>What is Ecology?</vt:lpstr>
      <vt:lpstr>What is Ecology?</vt:lpstr>
      <vt:lpstr>What is Ecology?</vt:lpstr>
      <vt:lpstr>A Brief History of Ecology</vt:lpstr>
      <vt:lpstr>A Brief History of Ecology</vt:lpstr>
      <vt:lpstr>A Brief History of Ecology</vt:lpstr>
      <vt:lpstr>A Brief History of Ecology</vt:lpstr>
      <vt:lpstr>Goals for this lecture</vt:lpstr>
      <vt:lpstr>What is Epidemiology?</vt:lpstr>
      <vt:lpstr>What is Epidemiology?</vt:lpstr>
      <vt:lpstr>What is Epidemiology?</vt:lpstr>
      <vt:lpstr>What is Epidemiology?</vt:lpstr>
      <vt:lpstr>A Brief History of Epidemiology</vt:lpstr>
      <vt:lpstr>A Brief History of Epidemiology</vt:lpstr>
      <vt:lpstr>A Brief History of Epidemiology</vt:lpstr>
      <vt:lpstr>A Brief History of Epidemiology</vt:lpstr>
      <vt:lpstr>Applying Ecology and Epidemiology</vt:lpstr>
      <vt:lpstr>Applying Ecology and Epidemiology</vt:lpstr>
      <vt:lpstr>Applying Ecology and Epidemiology</vt:lpstr>
      <vt:lpstr>Applying Ecology and Epidemiology</vt:lpstr>
      <vt:lpstr>Applying Ecology and Epidemiology</vt:lpstr>
      <vt:lpstr>Applying Ecology and Epidemiology</vt:lpstr>
      <vt:lpstr>Goals for this lecture</vt:lpstr>
      <vt:lpstr>Misaotra!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101</cp:revision>
  <dcterms:created xsi:type="dcterms:W3CDTF">2018-01-14T04:11:12Z</dcterms:created>
  <dcterms:modified xsi:type="dcterms:W3CDTF">2020-01-05T14:59:37Z</dcterms:modified>
</cp:coreProperties>
</file>